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handoutMasterIdLst>
    <p:handoutMasterId r:id="rId23"/>
  </p:handoutMasterIdLst>
  <p:sldIdLst>
    <p:sldId id="289" r:id="rId2"/>
    <p:sldId id="271" r:id="rId3"/>
    <p:sldId id="272" r:id="rId4"/>
    <p:sldId id="273" r:id="rId5"/>
    <p:sldId id="274" r:id="rId6"/>
    <p:sldId id="277" r:id="rId7"/>
    <p:sldId id="613" r:id="rId8"/>
    <p:sldId id="332" r:id="rId9"/>
    <p:sldId id="333" r:id="rId10"/>
    <p:sldId id="279" r:id="rId11"/>
    <p:sldId id="281" r:id="rId12"/>
    <p:sldId id="282" r:id="rId13"/>
    <p:sldId id="283" r:id="rId14"/>
    <p:sldId id="285" r:id="rId15"/>
    <p:sldId id="287" r:id="rId16"/>
    <p:sldId id="288" r:id="rId17"/>
    <p:sldId id="612" r:id="rId18"/>
    <p:sldId id="614" r:id="rId19"/>
    <p:sldId id="334" r:id="rId20"/>
    <p:sldId id="299" r:id="rId21"/>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605DC5-2C60-39CD-1758-6F7223D24BCE}"/>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(321)</a:t>
            </a:r>
          </a:p>
        </p:txBody>
      </p:sp>
      <p:sp>
        <p:nvSpPr>
          <p:cNvPr id="3" name="Date Placeholder 2">
            <a:extLst>
              <a:ext uri="{FF2B5EF4-FFF2-40B4-BE49-F238E27FC236}">
                <a16:creationId xmlns:a16="http://schemas.microsoft.com/office/drawing/2014/main" id="{E24EB070-40C7-DA90-3A9C-DBEB9383EC1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8/10/2022 pm</a:t>
            </a:r>
          </a:p>
        </p:txBody>
      </p:sp>
      <p:sp>
        <p:nvSpPr>
          <p:cNvPr id="4" name="Footer Placeholder 3">
            <a:extLst>
              <a:ext uri="{FF2B5EF4-FFF2-40B4-BE49-F238E27FC236}">
                <a16:creationId xmlns:a16="http://schemas.microsoft.com/office/drawing/2014/main" id="{5EB2D53E-DD2B-997B-27FA-32EC84C94B06}"/>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9D09908-B5A0-1275-810B-5718263FDB33}"/>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19A60B8D-3F7D-4726-993B-13775B963BF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037876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(321)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8/10/2022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9EAF5B9-2992-4B30-9E8A-DDDE1E99ECBD}" type="slidenum">
              <a:rPr lang="en-US" smtClean="0"/>
              <a:t>‹#›</a:t>
            </a:fld>
            <a:endParaRPr lang="en-US"/>
          </a:p>
        </p:txBody>
      </p:sp>
    </p:spTree>
    <p:extLst>
      <p:ext uri="{BB962C8B-B14F-4D97-AF65-F5344CB8AC3E}">
        <p14:creationId xmlns:p14="http://schemas.microsoft.com/office/powerpoint/2010/main" val="409852687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1049570">
              <a:defRPr/>
            </a:pPr>
            <a:fld id="{2805324D-FBF1-4F35-AFDA-6A3380D29EB5}" type="slidenum">
              <a:rPr lang="en-US">
                <a:solidFill>
                  <a:prstClr val="black"/>
                </a:solidFill>
                <a:latin typeface="Calibri"/>
              </a:rPr>
              <a:pPr defTabSz="1049570">
                <a:defRPr/>
              </a:pPr>
              <a:t>1</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938DF91F-F2CE-4DBA-550F-640A1F3C9D64}"/>
              </a:ext>
            </a:extLst>
          </p:cNvPr>
          <p:cNvSpPr>
            <a:spLocks noGrp="1"/>
          </p:cNvSpPr>
          <p:nvPr>
            <p:ph type="dt" idx="1"/>
          </p:nvPr>
        </p:nvSpPr>
        <p:spPr/>
        <p:txBody>
          <a:bodyPr/>
          <a:lstStyle/>
          <a:p>
            <a:pPr defTabSz="513238">
              <a:defRPr/>
            </a:pPr>
            <a:r>
              <a:rPr lang="en-US">
                <a:solidFill>
                  <a:prstClr val="black"/>
                </a:solidFill>
                <a:latin typeface="Calibri" panose="020F0502020204030204"/>
              </a:rPr>
              <a:t>8/10/2022 pm</a:t>
            </a:r>
          </a:p>
        </p:txBody>
      </p:sp>
      <p:sp>
        <p:nvSpPr>
          <p:cNvPr id="6" name="Footer Placeholder 5">
            <a:extLst>
              <a:ext uri="{FF2B5EF4-FFF2-40B4-BE49-F238E27FC236}">
                <a16:creationId xmlns:a16="http://schemas.microsoft.com/office/drawing/2014/main" id="{90A9E8A2-6D6D-07A5-597B-162A3D57697A}"/>
              </a:ext>
            </a:extLst>
          </p:cNvPr>
          <p:cNvSpPr>
            <a:spLocks noGrp="1"/>
          </p:cNvSpPr>
          <p:nvPr>
            <p:ph type="ftr" sz="quarter" idx="4"/>
          </p:nvPr>
        </p:nvSpPr>
        <p:spPr/>
        <p:txBody>
          <a:bodyPr/>
          <a:lstStyle/>
          <a:p>
            <a:pPr defTabSz="513238">
              <a:defRPr/>
            </a:pPr>
            <a:r>
              <a:rPr lang="en-US">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2AB2BE8C-8A31-7AE1-8EFE-C55781E88C7E}"/>
              </a:ext>
            </a:extLst>
          </p:cNvPr>
          <p:cNvSpPr>
            <a:spLocks noGrp="1"/>
          </p:cNvSpPr>
          <p:nvPr>
            <p:ph type="hdr" sz="quarter"/>
          </p:nvPr>
        </p:nvSpPr>
        <p:spPr/>
        <p:txBody>
          <a:bodyPr/>
          <a:lstStyle/>
          <a:p>
            <a:pPr defTabSz="513238">
              <a:defRPr/>
            </a:pPr>
            <a:r>
              <a:rPr lang="en-US">
                <a:solidFill>
                  <a:prstClr val="black"/>
                </a:solidFill>
                <a:latin typeface="Calibri" panose="020F0502020204030204"/>
              </a:rPr>
              <a:t>Class – The Life Of Christ (321)</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1049570">
              <a:defRPr/>
            </a:pPr>
            <a:fld id="{2805324D-FBF1-4F35-AFDA-6A3380D29EB5}" type="slidenum">
              <a:rPr lang="en-US">
                <a:solidFill>
                  <a:prstClr val="black"/>
                </a:solidFill>
                <a:latin typeface="Calibri"/>
              </a:rPr>
              <a:pPr defTabSz="1049570">
                <a:defRPr/>
              </a:pPr>
              <a:t>19</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1F8D549D-94E3-6AEE-B096-E48922B79267}"/>
              </a:ext>
            </a:extLst>
          </p:cNvPr>
          <p:cNvSpPr>
            <a:spLocks noGrp="1"/>
          </p:cNvSpPr>
          <p:nvPr>
            <p:ph type="dt" idx="1"/>
          </p:nvPr>
        </p:nvSpPr>
        <p:spPr/>
        <p:txBody>
          <a:bodyPr/>
          <a:lstStyle/>
          <a:p>
            <a:pPr defTabSz="513238">
              <a:defRPr/>
            </a:pPr>
            <a:r>
              <a:rPr lang="en-US">
                <a:solidFill>
                  <a:prstClr val="black"/>
                </a:solidFill>
                <a:latin typeface="Calibri" panose="020F0502020204030204"/>
              </a:rPr>
              <a:t>8/10/2022 pm</a:t>
            </a:r>
          </a:p>
        </p:txBody>
      </p:sp>
      <p:sp>
        <p:nvSpPr>
          <p:cNvPr id="6" name="Footer Placeholder 5">
            <a:extLst>
              <a:ext uri="{FF2B5EF4-FFF2-40B4-BE49-F238E27FC236}">
                <a16:creationId xmlns:a16="http://schemas.microsoft.com/office/drawing/2014/main" id="{77B2C4D3-2FFA-7754-6F2E-630887BB6712}"/>
              </a:ext>
            </a:extLst>
          </p:cNvPr>
          <p:cNvSpPr>
            <a:spLocks noGrp="1"/>
          </p:cNvSpPr>
          <p:nvPr>
            <p:ph type="ftr" sz="quarter" idx="4"/>
          </p:nvPr>
        </p:nvSpPr>
        <p:spPr/>
        <p:txBody>
          <a:bodyPr/>
          <a:lstStyle/>
          <a:p>
            <a:pPr defTabSz="513238">
              <a:defRPr/>
            </a:pPr>
            <a:r>
              <a:rPr lang="en-US">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21F47274-5DFA-B1BB-C716-256D7C7B2BEF}"/>
              </a:ext>
            </a:extLst>
          </p:cNvPr>
          <p:cNvSpPr>
            <a:spLocks noGrp="1"/>
          </p:cNvSpPr>
          <p:nvPr>
            <p:ph type="hdr" sz="quarter"/>
          </p:nvPr>
        </p:nvSpPr>
        <p:spPr/>
        <p:txBody>
          <a:bodyPr/>
          <a:lstStyle/>
          <a:p>
            <a:pPr defTabSz="513238">
              <a:defRPr/>
            </a:pPr>
            <a:r>
              <a:rPr lang="en-US">
                <a:solidFill>
                  <a:prstClr val="black"/>
                </a:solidFill>
                <a:latin typeface="Calibri" panose="020F0502020204030204"/>
              </a:rPr>
              <a:t>Class – The Life Of Christ (321)</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77953728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33860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793443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79782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50039295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766739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141876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885560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56329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696422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5E47BDA-7451-4F61-B05F-952DC291DB6C}" type="datetimeFigureOut">
              <a:rPr lang="en-US" smtClean="0"/>
              <a:t>8/12/2022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23422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E47BDA-7451-4F61-B05F-952DC291DB6C}" type="datetimeFigureOut">
              <a:rPr lang="en-US" smtClean="0"/>
              <a:t>8/12/2022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2068941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564155"/>
            <a:ext cx="8982075" cy="1369606"/>
          </a:xfrm>
          <a:solidFill>
            <a:schemeClr val="accent1"/>
          </a:solidFill>
        </p:spPr>
        <p:txBody>
          <a:bodyPr wrap="square">
            <a:spAutoFit/>
          </a:bodyPr>
          <a:lstStyle/>
          <a:p>
            <a:r>
              <a:rPr lang="en-US" b="1" dirty="0">
                <a:solidFill>
                  <a:schemeClr val="tx1"/>
                </a:solidFill>
                <a:effectLst/>
              </a:rPr>
              <a:t>The Last Week Of Jesus’ Life</a:t>
            </a:r>
            <a:br>
              <a:rPr lang="en-US" b="1" dirty="0">
                <a:solidFill>
                  <a:schemeClr val="tx1"/>
                </a:solidFill>
                <a:effectLst/>
              </a:rPr>
            </a:br>
            <a:r>
              <a:rPr lang="en-US" b="1" dirty="0">
                <a:solidFill>
                  <a:schemeClr val="tx1"/>
                </a:solidFill>
                <a:effectLst/>
              </a:rPr>
              <a:t>(Tuesday, Wednesday, and Thursday)</a:t>
            </a:r>
          </a:p>
        </p:txBody>
      </p:sp>
      <p:sp>
        <p:nvSpPr>
          <p:cNvPr id="3" name="Subtitle 2"/>
          <p:cNvSpPr>
            <a:spLocks noGrp="1"/>
          </p:cNvSpPr>
          <p:nvPr>
            <p:ph type="subTitle" idx="1"/>
          </p:nvPr>
        </p:nvSpPr>
        <p:spPr>
          <a:xfrm>
            <a:off x="152400" y="3533480"/>
            <a:ext cx="8839200" cy="1723549"/>
          </a:xfrm>
        </p:spPr>
        <p:txBody>
          <a:bodyPr>
            <a:spAutoFit/>
          </a:bodyPr>
          <a:lstStyle/>
          <a:p>
            <a:r>
              <a:rPr lang="en-US" sz="3200" dirty="0">
                <a:solidFill>
                  <a:schemeClr val="tx1"/>
                </a:solidFill>
              </a:rPr>
              <a:t>The Coming Of Christ In Judgment:</a:t>
            </a:r>
          </a:p>
          <a:p>
            <a:r>
              <a:rPr lang="en-US" sz="3200" dirty="0">
                <a:solidFill>
                  <a:schemeClr val="tx1"/>
                </a:solidFill>
              </a:rPr>
              <a:t>The Separation Of The Sheep And Goats</a:t>
            </a:r>
          </a:p>
          <a:p>
            <a:r>
              <a:rPr lang="en-US" sz="3200" dirty="0">
                <a:solidFill>
                  <a:schemeClr val="tx1"/>
                </a:solidFill>
              </a:rPr>
              <a:t>Matthew 25:31-46</a:t>
            </a:r>
          </a:p>
        </p:txBody>
      </p:sp>
      <p:sp>
        <p:nvSpPr>
          <p:cNvPr id="4" name="TextBox 3">
            <a:extLst>
              <a:ext uri="{FF2B5EF4-FFF2-40B4-BE49-F238E27FC236}">
                <a16:creationId xmlns:a16="http://schemas.microsoft.com/office/drawing/2014/main" id="{9995C226-2305-BE2D-8A70-3816167AFEB3}"/>
              </a:ext>
            </a:extLst>
          </p:cNvPr>
          <p:cNvSpPr txBox="1"/>
          <p:nvPr/>
        </p:nvSpPr>
        <p:spPr>
          <a:xfrm>
            <a:off x="2815572" y="5942638"/>
            <a:ext cx="3546164"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Lucida Sans Unicode"/>
                <a:ea typeface="+mn-ea"/>
                <a:cs typeface="+mn-cs"/>
              </a:rPr>
              <a:t>August 10,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146050" y="2007908"/>
            <a:ext cx="8894255" cy="1963614"/>
          </a:xfrm>
        </p:spPr>
        <p:txBody>
          <a:bodyPr wrap="square">
            <a:spAutoFit/>
          </a:bodyPr>
          <a:lstStyle/>
          <a:p>
            <a:pPr>
              <a:lnSpc>
                <a:spcPct val="90000"/>
              </a:lnSpc>
              <a:buFont typeface="Wingdings" pitchFamily="2" charset="2"/>
              <a:buNone/>
            </a:pPr>
            <a:r>
              <a:rPr lang="en-US" sz="4000" b="1" dirty="0">
                <a:effectLst/>
              </a:rPr>
              <a:t>The reason for their eternal condemnation was </a:t>
            </a:r>
            <a:r>
              <a:rPr lang="en-US" sz="5400" b="1" u="sng" dirty="0">
                <a:effectLst/>
              </a:rPr>
              <a:t>a failure to do</a:t>
            </a:r>
            <a:r>
              <a:rPr lang="en-US" sz="5400" b="1" dirty="0">
                <a:effectLst/>
              </a:rPr>
              <a:t>! </a:t>
            </a:r>
            <a:r>
              <a:rPr lang="en-US" sz="4000" b="1" dirty="0">
                <a:effectLst/>
              </a:rPr>
              <a:t>cf. James 4:17</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695F51-1444-453B-A6A4-9ABAC299ECF1}"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5362" name="Rectangle 2"/>
          <p:cNvSpPr>
            <a:spLocks noGrp="1" noRot="1" noChangeArrowheads="1"/>
          </p:cNvSpPr>
          <p:nvPr>
            <p:ph type="title"/>
          </p:nvPr>
        </p:nvSpPr>
        <p:spPr>
          <a:xfrm>
            <a:off x="457200" y="138252"/>
            <a:ext cx="8229600" cy="1369606"/>
          </a:xfrm>
          <a:noFill/>
        </p:spPr>
        <p:txBody>
          <a:bodyPr>
            <a:spAutoFit/>
          </a:bodyPr>
          <a:lstStyle/>
          <a:p>
            <a:r>
              <a:rPr lang="en-US" sz="4000" b="1" dirty="0">
                <a:solidFill>
                  <a:schemeClr val="tx1"/>
                </a:solidFill>
                <a:effectLst/>
              </a:rPr>
              <a:t>“YE DID IT NOT”</a:t>
            </a:r>
            <a:br>
              <a:rPr lang="en-US" sz="4000" b="1" dirty="0">
                <a:solidFill>
                  <a:schemeClr val="tx1"/>
                </a:solidFill>
                <a:effectLst/>
              </a:rPr>
            </a:br>
            <a:r>
              <a:rPr lang="en-US" sz="4000" b="1" dirty="0">
                <a:solidFill>
                  <a:schemeClr val="tx1"/>
                </a:solidFill>
                <a:effectLst/>
              </a:rPr>
              <a:t>Matthew 25:45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228600" y="1812365"/>
            <a:ext cx="8458200" cy="4093428"/>
          </a:xfrm>
        </p:spPr>
        <p:txBody>
          <a:bodyPr>
            <a:spAutoFit/>
          </a:bodyPr>
          <a:lstStyle/>
          <a:p>
            <a:pPr>
              <a:buNone/>
            </a:pPr>
            <a:r>
              <a:rPr lang="en-US" sz="3600" b="1" u="sng" dirty="0"/>
              <a:t>The Lord’s estimate of those who failed to prepare</a:t>
            </a:r>
            <a:r>
              <a:rPr lang="en-US" sz="3600" dirty="0"/>
              <a:t>.</a:t>
            </a:r>
          </a:p>
          <a:p>
            <a:r>
              <a:rPr lang="en-US" sz="3200" dirty="0">
                <a:effectLst/>
              </a:rPr>
              <a:t>He called the servant </a:t>
            </a:r>
            <a:r>
              <a:rPr lang="en-US" sz="3200" i="1" dirty="0">
                <a:effectLst/>
              </a:rPr>
              <a:t>“</a:t>
            </a:r>
            <a:r>
              <a:rPr lang="en-US" sz="3200" b="1" i="1" dirty="0">
                <a:effectLst/>
              </a:rPr>
              <a:t>evil</a:t>
            </a:r>
            <a:r>
              <a:rPr lang="en-US" sz="3200" i="1" dirty="0">
                <a:effectLst/>
              </a:rPr>
              <a:t>.” </a:t>
            </a:r>
            <a:r>
              <a:rPr lang="en-US" sz="3200" b="1" dirty="0">
                <a:effectLst/>
              </a:rPr>
              <a:t>24:48</a:t>
            </a:r>
          </a:p>
          <a:p>
            <a:r>
              <a:rPr lang="en-US" sz="3200" dirty="0">
                <a:effectLst/>
              </a:rPr>
              <a:t>He called the virgins </a:t>
            </a:r>
            <a:r>
              <a:rPr lang="en-US" sz="3200" i="1" dirty="0">
                <a:effectLst/>
              </a:rPr>
              <a:t>“</a:t>
            </a:r>
            <a:r>
              <a:rPr lang="en-US" sz="3200" b="1" i="1" dirty="0"/>
              <a:t>foolish</a:t>
            </a:r>
            <a:r>
              <a:rPr lang="en-US" sz="3200" i="1" dirty="0"/>
              <a:t>.”</a:t>
            </a:r>
            <a:r>
              <a:rPr lang="en-US" sz="3200" dirty="0">
                <a:effectLst/>
              </a:rPr>
              <a:t> </a:t>
            </a:r>
            <a:r>
              <a:rPr lang="en-US" sz="3200" b="1" dirty="0"/>
              <a:t>25:8</a:t>
            </a:r>
            <a:endParaRPr lang="en-US" sz="3200" dirty="0">
              <a:effectLst/>
            </a:endParaRPr>
          </a:p>
          <a:p>
            <a:r>
              <a:rPr lang="en-US" sz="3200" dirty="0">
                <a:effectLst/>
              </a:rPr>
              <a:t> He called the one-talent man </a:t>
            </a:r>
            <a:r>
              <a:rPr lang="en-US" sz="3200" i="1" dirty="0">
                <a:effectLst/>
              </a:rPr>
              <a:t>“</a:t>
            </a:r>
            <a:r>
              <a:rPr lang="en-US" sz="3200" b="1" i="1" dirty="0"/>
              <a:t>wicked and slothful</a:t>
            </a:r>
            <a:r>
              <a:rPr lang="en-US" sz="3200" i="1" dirty="0">
                <a:effectLst/>
              </a:rPr>
              <a:t>.”</a:t>
            </a:r>
            <a:r>
              <a:rPr lang="en-US" sz="3200" dirty="0">
                <a:effectLst/>
              </a:rPr>
              <a:t> </a:t>
            </a:r>
            <a:r>
              <a:rPr lang="en-US" sz="3200" b="1" dirty="0"/>
              <a:t>25:26</a:t>
            </a:r>
          </a:p>
          <a:p>
            <a:r>
              <a:rPr lang="en-US" sz="3200" dirty="0">
                <a:effectLst/>
              </a:rPr>
              <a:t> He referred to these as </a:t>
            </a:r>
            <a:r>
              <a:rPr lang="en-US" sz="3200" b="1" i="1" dirty="0"/>
              <a:t>unfit for heaven</a:t>
            </a:r>
            <a:r>
              <a:rPr lang="en-US" sz="3200" b="1" dirty="0"/>
              <a:t>. 25:41</a:t>
            </a:r>
            <a:endParaRPr lang="en-US" sz="3200"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5E07AD-29E7-4773-B7AB-2B1BC5B1E14B}"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6386" name="Rectangle 2"/>
          <p:cNvSpPr>
            <a:spLocks noGrp="1" noRot="1" noChangeArrowheads="1"/>
          </p:cNvSpPr>
          <p:nvPr>
            <p:ph type="title"/>
          </p:nvPr>
        </p:nvSpPr>
        <p:spPr>
          <a:xfrm>
            <a:off x="457200" y="138252"/>
            <a:ext cx="8229600" cy="1369606"/>
          </a:xfrm>
          <a:noFill/>
        </p:spPr>
        <p:txBody>
          <a:bodyPr>
            <a:spAutoFit/>
          </a:bodyPr>
          <a:lstStyle/>
          <a:p>
            <a:r>
              <a:rPr lang="en-US" sz="4000" dirty="0">
                <a:solidFill>
                  <a:schemeClr val="tx1"/>
                </a:solidFill>
                <a:effectLst/>
              </a:rPr>
              <a:t>“</a:t>
            </a:r>
            <a:r>
              <a:rPr lang="en-US" sz="4000" b="1" dirty="0">
                <a:solidFill>
                  <a:schemeClr val="tx1"/>
                </a:solidFill>
                <a:effectLst/>
              </a:rPr>
              <a:t>YE DID IT NOT</a:t>
            </a:r>
            <a:r>
              <a:rPr lang="en-US" sz="4000" dirty="0">
                <a:solidFill>
                  <a:schemeClr val="tx1"/>
                </a:solidFill>
                <a:effectLst/>
              </a:rPr>
              <a:t>”</a:t>
            </a:r>
            <a:br>
              <a:rPr lang="en-US" sz="4000" b="1" dirty="0">
                <a:solidFill>
                  <a:schemeClr val="tx1"/>
                </a:solidFill>
                <a:effectLst/>
              </a:rPr>
            </a:br>
            <a:r>
              <a:rPr lang="en-US" sz="4000" b="1" dirty="0">
                <a:solidFill>
                  <a:schemeClr val="tx1"/>
                </a:solidFill>
                <a:effectLst/>
              </a:rPr>
              <a:t>Matthew 25:45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Effect transition="in" filter="slide(fromBottom)">
                                      <p:cBhvr>
                                        <p:cTn id="7" dur="500"/>
                                        <p:tgtEl>
                                          <p:spTgt spid="1638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6387">
                                            <p:txEl>
                                              <p:pRg st="2" end="2"/>
                                            </p:txEl>
                                          </p:spTgt>
                                        </p:tgtEl>
                                        <p:attrNameLst>
                                          <p:attrName>style.visibility</p:attrName>
                                        </p:attrNameLst>
                                      </p:cBhvr>
                                      <p:to>
                                        <p:strVal val="visible"/>
                                      </p:to>
                                    </p:set>
                                    <p:animEffect transition="in" filter="slide(fromBottom)">
                                      <p:cBhvr>
                                        <p:cTn id="12" dur="500"/>
                                        <p:tgtEl>
                                          <p:spTgt spid="163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animEffect transition="in" filter="slide(fromBottom)">
                                      <p:cBhvr>
                                        <p:cTn id="17" dur="500"/>
                                        <p:tgtEl>
                                          <p:spTgt spid="1638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6387">
                                            <p:txEl>
                                              <p:pRg st="4" end="4"/>
                                            </p:txEl>
                                          </p:spTgt>
                                        </p:tgtEl>
                                        <p:attrNameLst>
                                          <p:attrName>style.visibility</p:attrName>
                                        </p:attrNameLst>
                                      </p:cBhvr>
                                      <p:to>
                                        <p:strVal val="visible"/>
                                      </p:to>
                                    </p:set>
                                    <p:animEffect transition="in" filter="slide(fromBottom)">
                                      <p:cBhvr>
                                        <p:cTn id="22"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150832" y="1449368"/>
            <a:ext cx="8842342" cy="4801314"/>
          </a:xfrm>
          <a:noFill/>
        </p:spPr>
        <p:txBody>
          <a:bodyPr wrap="square">
            <a:spAutoFit/>
          </a:bodyPr>
          <a:lstStyle/>
          <a:p>
            <a:pPr>
              <a:spcBef>
                <a:spcPts val="0"/>
              </a:spcBef>
              <a:buFont typeface="Wingdings" pitchFamily="2" charset="2"/>
              <a:buChar char="Ø"/>
            </a:pPr>
            <a:r>
              <a:rPr lang="en-US" sz="3200" b="1" dirty="0"/>
              <a:t>Sometimes we do not know of the needs of others.</a:t>
            </a:r>
            <a:r>
              <a:rPr lang="en-US" sz="3200" dirty="0">
                <a:effectLst/>
              </a:rPr>
              <a:t> </a:t>
            </a:r>
            <a:r>
              <a:rPr lang="en-US" sz="3200" b="1" dirty="0"/>
              <a:t>Philippians 4:10</a:t>
            </a:r>
          </a:p>
          <a:p>
            <a:pPr lvl="1">
              <a:spcBef>
                <a:spcPts val="0"/>
              </a:spcBef>
            </a:pPr>
            <a:r>
              <a:rPr lang="en-US" sz="3000" dirty="0">
                <a:effectLst/>
              </a:rPr>
              <a:t>We must look for opportunities. </a:t>
            </a:r>
            <a:r>
              <a:rPr lang="en-US" sz="3000" b="1" i="1" dirty="0"/>
              <a:t>(</a:t>
            </a:r>
            <a:r>
              <a:rPr lang="en-US" sz="3000" i="1" dirty="0"/>
              <a:t>“</a:t>
            </a:r>
            <a:r>
              <a:rPr lang="en-US" sz="3000" b="1" i="1" dirty="0"/>
              <a:t>Lift up your eyes</a:t>
            </a:r>
            <a:r>
              <a:rPr lang="en-US" sz="3000" i="1" dirty="0"/>
              <a:t> …”</a:t>
            </a:r>
            <a:r>
              <a:rPr lang="en-US" sz="3000" dirty="0"/>
              <a:t> </a:t>
            </a:r>
            <a:r>
              <a:rPr lang="en-US" sz="3000" b="1" dirty="0"/>
              <a:t>John 4:35)</a:t>
            </a:r>
          </a:p>
          <a:p>
            <a:pPr lvl="1">
              <a:spcBef>
                <a:spcPts val="0"/>
              </a:spcBef>
            </a:pPr>
            <a:r>
              <a:rPr lang="en-US" sz="3000" dirty="0">
                <a:effectLst/>
              </a:rPr>
              <a:t>We must seize them when we find them. </a:t>
            </a:r>
            <a:r>
              <a:rPr lang="en-US" sz="3000" b="1" dirty="0"/>
              <a:t>Colossians 4:5</a:t>
            </a:r>
            <a:endParaRPr lang="en-US" sz="3000" dirty="0"/>
          </a:p>
          <a:p>
            <a:pPr>
              <a:spcBef>
                <a:spcPts val="0"/>
              </a:spcBef>
              <a:buFont typeface="Wingdings" pitchFamily="2" charset="2"/>
              <a:buChar char="Ø"/>
            </a:pPr>
            <a:r>
              <a:rPr lang="en-US" sz="3200" dirty="0"/>
              <a:t>“</a:t>
            </a:r>
            <a:r>
              <a:rPr lang="en-US" sz="3200" b="1" dirty="0"/>
              <a:t>We can’t do everything</a:t>
            </a:r>
            <a:r>
              <a:rPr lang="en-US" sz="3200" dirty="0"/>
              <a:t>.”</a:t>
            </a:r>
          </a:p>
          <a:p>
            <a:pPr lvl="1">
              <a:spcBef>
                <a:spcPts val="0"/>
              </a:spcBef>
            </a:pPr>
            <a:r>
              <a:rPr lang="en-US" sz="3000" dirty="0">
                <a:effectLst/>
              </a:rPr>
              <a:t>True that no individual nor congregation can do it all.</a:t>
            </a:r>
            <a:br>
              <a:rPr lang="en-US" sz="3000" dirty="0">
                <a:effectLst/>
              </a:rPr>
            </a:br>
            <a:r>
              <a:rPr lang="en-US" sz="3000" b="1" dirty="0"/>
              <a:t>1 Corinthians 12:12ff</a:t>
            </a:r>
          </a:p>
          <a:p>
            <a:pPr lvl="1">
              <a:spcBef>
                <a:spcPts val="0"/>
              </a:spcBef>
            </a:pPr>
            <a:r>
              <a:rPr lang="en-US" sz="3000" dirty="0"/>
              <a:t> But, a</a:t>
            </a:r>
            <a:r>
              <a:rPr lang="en-US" sz="3000" dirty="0">
                <a:effectLst/>
              </a:rPr>
              <a:t>m I doing my share? What I can?</a:t>
            </a:r>
            <a:br>
              <a:rPr lang="en-US" sz="3000" dirty="0">
                <a:effectLst/>
              </a:rPr>
            </a:br>
            <a:r>
              <a:rPr lang="en-US" sz="3000" dirty="0">
                <a:effectLst/>
              </a:rPr>
              <a:t> </a:t>
            </a:r>
            <a:r>
              <a:rPr lang="en-US" sz="3000" b="1" dirty="0">
                <a:effectLst/>
              </a:rPr>
              <a:t>c</a:t>
            </a:r>
            <a:r>
              <a:rPr lang="en-US" sz="3000" b="1" dirty="0"/>
              <a:t>f. Mark 14:3-8</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D1DC9E-6FE1-4736-9594-38B3514DE469}"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7410" name="Rectangle 2"/>
          <p:cNvSpPr>
            <a:spLocks noGrp="1" noRot="1" noChangeArrowheads="1"/>
          </p:cNvSpPr>
          <p:nvPr>
            <p:ph type="title"/>
          </p:nvPr>
        </p:nvSpPr>
        <p:spPr>
          <a:xfrm>
            <a:off x="457200" y="138252"/>
            <a:ext cx="8229600" cy="1369606"/>
          </a:xfrm>
          <a:noFill/>
        </p:spPr>
        <p:txBody>
          <a:bodyPr>
            <a:spAutoFit/>
          </a:bodyPr>
          <a:lstStyle/>
          <a:p>
            <a:r>
              <a:rPr lang="en-US" sz="4000" b="1" dirty="0">
                <a:solidFill>
                  <a:schemeClr val="tx1"/>
                </a:solidFill>
                <a:effectLst/>
              </a:rPr>
              <a:t>The Reason For Our Failure To Do What We 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animEffect transition="in" filter="slide(fromBottom)">
                                      <p:cBhvr>
                                        <p:cTn id="7" dur="500"/>
                                        <p:tgtEl>
                                          <p:spTgt spid="17411">
                                            <p:txEl>
                                              <p:pRg st="1" end="1"/>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7411">
                                            <p:txEl>
                                              <p:pRg st="2" end="2"/>
                                            </p:txEl>
                                          </p:spTgt>
                                        </p:tgtEl>
                                        <p:attrNameLst>
                                          <p:attrName>style.visibility</p:attrName>
                                        </p:attrNameLst>
                                      </p:cBhvr>
                                      <p:to>
                                        <p:strVal val="visible"/>
                                      </p:to>
                                    </p:set>
                                    <p:animEffect transition="in" filter="slide(fromBottom)">
                                      <p:cBhvr>
                                        <p:cTn id="10" dur="500"/>
                                        <p:tgtEl>
                                          <p:spTgt spid="17411">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animEffect transition="in" filter="slide(fromBottom)">
                                      <p:cBhvr>
                                        <p:cTn id="15" dur="500"/>
                                        <p:tgtEl>
                                          <p:spTgt spid="17411">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7411">
                                            <p:txEl>
                                              <p:pRg st="4" end="4"/>
                                            </p:txEl>
                                          </p:spTgt>
                                        </p:tgtEl>
                                        <p:attrNameLst>
                                          <p:attrName>style.visibility</p:attrName>
                                        </p:attrNameLst>
                                      </p:cBhvr>
                                      <p:to>
                                        <p:strVal val="visible"/>
                                      </p:to>
                                    </p:set>
                                    <p:animEffect transition="in" filter="slide(fromBottom)">
                                      <p:cBhvr>
                                        <p:cTn id="20" dur="500"/>
                                        <p:tgtEl>
                                          <p:spTgt spid="17411">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7411">
                                            <p:txEl>
                                              <p:pRg st="5" end="5"/>
                                            </p:txEl>
                                          </p:spTgt>
                                        </p:tgtEl>
                                        <p:attrNameLst>
                                          <p:attrName>style.visibility</p:attrName>
                                        </p:attrNameLst>
                                      </p:cBhvr>
                                      <p:to>
                                        <p:strVal val="visible"/>
                                      </p:to>
                                    </p:set>
                                    <p:animEffect transition="in" filter="slide(fromBottom)">
                                      <p:cBhvr>
                                        <p:cTn id="25"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457200" y="1905000"/>
            <a:ext cx="8229600" cy="3143425"/>
          </a:xfrm>
        </p:spPr>
        <p:txBody>
          <a:bodyPr>
            <a:spAutoFit/>
          </a:bodyPr>
          <a:lstStyle/>
          <a:p>
            <a:pPr>
              <a:lnSpc>
                <a:spcPct val="90000"/>
              </a:lnSpc>
            </a:pPr>
            <a:r>
              <a:rPr lang="en-US" sz="3600" dirty="0">
                <a:effectLst/>
              </a:rPr>
              <a:t>The Pharisees’ excuse was fear of violating the law </a:t>
            </a:r>
            <a:r>
              <a:rPr lang="en-US" sz="3600" b="1" dirty="0"/>
              <a:t>cf. John 9:16</a:t>
            </a:r>
            <a:endParaRPr lang="en-US" sz="3600" dirty="0">
              <a:effectLst/>
            </a:endParaRPr>
          </a:p>
          <a:p>
            <a:pPr marL="365760" lvl="1" indent="-256032">
              <a:lnSpc>
                <a:spcPct val="90000"/>
              </a:lnSpc>
              <a:spcBef>
                <a:spcPts val="400"/>
              </a:spcBef>
              <a:buSzPct val="68000"/>
              <a:buFont typeface="Wingdings 3"/>
              <a:buChar char=""/>
            </a:pPr>
            <a:r>
              <a:rPr lang="en-US" sz="3600" dirty="0">
                <a:effectLst/>
              </a:rPr>
              <a:t>The Pharisees were selfish.</a:t>
            </a:r>
            <a:br>
              <a:rPr lang="en-US" sz="3600" dirty="0">
                <a:effectLst/>
              </a:rPr>
            </a:br>
            <a:r>
              <a:rPr lang="en-US" sz="3600" b="1" dirty="0"/>
              <a:t>Matthew 23:4-5</a:t>
            </a:r>
          </a:p>
          <a:p>
            <a:pPr marL="365760" lvl="1" indent="-256032">
              <a:lnSpc>
                <a:spcPct val="90000"/>
              </a:lnSpc>
              <a:spcBef>
                <a:spcPts val="400"/>
              </a:spcBef>
              <a:buSzPct val="68000"/>
              <a:buFont typeface="Wingdings 3"/>
              <a:buChar char=""/>
            </a:pPr>
            <a:r>
              <a:rPr lang="en-US" sz="3600" dirty="0"/>
              <a:t>Some</a:t>
            </a:r>
            <a:r>
              <a:rPr lang="en-US" sz="3200" dirty="0"/>
              <a:t> looked the other way.</a:t>
            </a:r>
            <a:br>
              <a:rPr lang="en-US" sz="3200" dirty="0"/>
            </a:br>
            <a:r>
              <a:rPr lang="en-US" sz="3200" b="1" dirty="0"/>
              <a:t>Luke 10 :31f.</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5F8FBF-06BC-4917-ACF1-9E87FD5D4775}"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8434" name="Rectangle 2"/>
          <p:cNvSpPr>
            <a:spLocks noGrp="1" noRot="1" noChangeArrowheads="1"/>
          </p:cNvSpPr>
          <p:nvPr>
            <p:ph type="title"/>
          </p:nvPr>
        </p:nvSpPr>
        <p:spPr>
          <a:xfrm>
            <a:off x="457200" y="138252"/>
            <a:ext cx="8229600" cy="1369606"/>
          </a:xfrm>
          <a:noFill/>
        </p:spPr>
        <p:txBody>
          <a:bodyPr>
            <a:spAutoFit/>
          </a:bodyPr>
          <a:lstStyle/>
          <a:p>
            <a:r>
              <a:rPr lang="en-US" sz="4000" b="1" dirty="0">
                <a:solidFill>
                  <a:schemeClr val="tx1"/>
                </a:solidFill>
                <a:effectLst/>
              </a:rPr>
              <a:t>The Reason For Our Failure To Do What We 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lide(fromBottom)">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slide(fromBottom)">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slide(fromBottom)">
                                      <p:cBhvr>
                                        <p:cTn id="17" dur="5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146050" y="1515357"/>
            <a:ext cx="8903679" cy="4524315"/>
          </a:xfrm>
          <a:noFill/>
        </p:spPr>
        <p:txBody>
          <a:bodyPr wrap="square">
            <a:spAutoFit/>
          </a:bodyPr>
          <a:lstStyle/>
          <a:p>
            <a:pPr>
              <a:spcBef>
                <a:spcPts val="0"/>
              </a:spcBef>
              <a:buNone/>
            </a:pPr>
            <a:r>
              <a:rPr lang="en-US" sz="3600" b="1" dirty="0"/>
              <a:t>The teaching of Christ.</a:t>
            </a:r>
          </a:p>
          <a:p>
            <a:pPr>
              <a:spcBef>
                <a:spcPts val="0"/>
              </a:spcBef>
            </a:pPr>
            <a:r>
              <a:rPr lang="en-US" sz="3600" dirty="0">
                <a:effectLst/>
              </a:rPr>
              <a:t>To say and do not is hypocrisy. </a:t>
            </a:r>
            <a:r>
              <a:rPr lang="en-US" sz="3600" b="1" dirty="0"/>
              <a:t>Matthew 23:3</a:t>
            </a:r>
          </a:p>
          <a:p>
            <a:pPr>
              <a:spcBef>
                <a:spcPts val="0"/>
              </a:spcBef>
            </a:pPr>
            <a:r>
              <a:rPr lang="en-US" sz="3600" dirty="0"/>
              <a:t> T</a:t>
            </a:r>
            <a:r>
              <a:rPr lang="en-US" sz="3600" dirty="0">
                <a:effectLst/>
              </a:rPr>
              <a:t>he wise man is he who hears and DOES. </a:t>
            </a:r>
            <a:r>
              <a:rPr lang="en-US" sz="3600" b="1" dirty="0"/>
              <a:t>Matthew 7:24-27</a:t>
            </a:r>
          </a:p>
          <a:p>
            <a:pPr>
              <a:spcBef>
                <a:spcPts val="0"/>
              </a:spcBef>
            </a:pPr>
            <a:r>
              <a:rPr lang="en-US" sz="3600" dirty="0">
                <a:effectLst/>
              </a:rPr>
              <a:t>His true kindred are those who </a:t>
            </a:r>
            <a:r>
              <a:rPr lang="en-US" sz="3600" b="1" u="sng" dirty="0">
                <a:effectLst/>
              </a:rPr>
              <a:t>DO</a:t>
            </a:r>
            <a:r>
              <a:rPr lang="en-US" sz="3600" dirty="0">
                <a:effectLst/>
              </a:rPr>
              <a:t>!</a:t>
            </a:r>
            <a:br>
              <a:rPr lang="en-US" sz="3600" dirty="0">
                <a:effectLst/>
              </a:rPr>
            </a:br>
            <a:r>
              <a:rPr lang="en-US" sz="3600" b="1" dirty="0"/>
              <a:t>Matthew 12:46-50</a:t>
            </a:r>
          </a:p>
          <a:p>
            <a:pPr>
              <a:spcBef>
                <a:spcPts val="0"/>
              </a:spcBef>
            </a:pPr>
            <a:r>
              <a:rPr lang="en-US" sz="3600" dirty="0">
                <a:effectLst/>
              </a:rPr>
              <a:t>Failure means condemnation.</a:t>
            </a:r>
            <a:br>
              <a:rPr lang="en-US" sz="3600" dirty="0">
                <a:effectLst/>
              </a:rPr>
            </a:br>
            <a:r>
              <a:rPr lang="en-US" sz="3600" b="1" dirty="0"/>
              <a:t>Matthew 25</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966425-819A-4079-9184-B7D5C0505489}"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9458" name="Rectangle 2"/>
          <p:cNvSpPr>
            <a:spLocks noGrp="1" noRot="1" noChangeArrowheads="1"/>
          </p:cNvSpPr>
          <p:nvPr>
            <p:ph type="title"/>
          </p:nvPr>
        </p:nvSpPr>
        <p:spPr>
          <a:xfrm>
            <a:off x="457200" y="138252"/>
            <a:ext cx="8229600" cy="1369606"/>
          </a:xfrm>
          <a:noFill/>
        </p:spPr>
        <p:txBody>
          <a:bodyPr>
            <a:spAutoFit/>
          </a:bodyPr>
          <a:lstStyle/>
          <a:p>
            <a:r>
              <a:rPr lang="en-US" sz="4000" b="1" dirty="0">
                <a:solidFill>
                  <a:schemeClr val="tx1"/>
                </a:solidFill>
                <a:effectLst/>
              </a:rPr>
              <a:t>The Reason We Must Do </a:t>
            </a:r>
            <a:br>
              <a:rPr lang="en-US" sz="4000" b="1" dirty="0">
                <a:solidFill>
                  <a:schemeClr val="tx1"/>
                </a:solidFill>
                <a:effectLst/>
              </a:rPr>
            </a:br>
            <a:r>
              <a:rPr lang="en-US" sz="4000" b="1" dirty="0">
                <a:solidFill>
                  <a:schemeClr val="tx1"/>
                </a:solidFill>
                <a:effectLst/>
              </a:rPr>
              <a:t>What We 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animEffect transition="in" filter="slide(fromBottom)">
                                      <p:cBhvr>
                                        <p:cTn id="7" dur="500"/>
                                        <p:tgtEl>
                                          <p:spTgt spid="1945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slide(fromBottom)">
                                      <p:cBhvr>
                                        <p:cTn id="12" dur="500"/>
                                        <p:tgtEl>
                                          <p:spTgt spid="1945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animEffect transition="in" filter="slide(fromBottom)">
                                      <p:cBhvr>
                                        <p:cTn id="17" dur="500"/>
                                        <p:tgtEl>
                                          <p:spTgt spid="1945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9459">
                                            <p:txEl>
                                              <p:pRg st="4" end="4"/>
                                            </p:txEl>
                                          </p:spTgt>
                                        </p:tgtEl>
                                        <p:attrNameLst>
                                          <p:attrName>style.visibility</p:attrName>
                                        </p:attrNameLst>
                                      </p:cBhvr>
                                      <p:to>
                                        <p:strVal val="visible"/>
                                      </p:to>
                                    </p:set>
                                    <p:animEffect transition="in" filter="slide(fromBottom)">
                                      <p:cBhvr>
                                        <p:cTn id="22" dur="500"/>
                                        <p:tgtEl>
                                          <p:spTgt spid="194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457200" y="1600200"/>
            <a:ext cx="8229600" cy="3016210"/>
          </a:xfrm>
        </p:spPr>
        <p:txBody>
          <a:bodyPr>
            <a:spAutoFit/>
          </a:bodyPr>
          <a:lstStyle/>
          <a:p>
            <a:pPr>
              <a:buFont typeface="Wingdings" pitchFamily="2" charset="2"/>
              <a:buNone/>
            </a:pPr>
            <a:r>
              <a:rPr lang="en-US" sz="3600" b="1" dirty="0"/>
              <a:t>The identification with Christ.</a:t>
            </a:r>
          </a:p>
          <a:p>
            <a:r>
              <a:rPr lang="en-US" sz="3600" dirty="0">
                <a:effectLst/>
              </a:rPr>
              <a:t>Sharing with others is sharing with Christ. </a:t>
            </a:r>
            <a:r>
              <a:rPr lang="en-US" sz="3600" i="1" dirty="0"/>
              <a:t>“</a:t>
            </a:r>
            <a:r>
              <a:rPr lang="en-US" sz="3600" b="1" i="1" dirty="0"/>
              <a:t>Ye did it unto me</a:t>
            </a:r>
            <a:r>
              <a:rPr lang="en-US" sz="3600" i="1" dirty="0"/>
              <a:t>”</a:t>
            </a:r>
            <a:r>
              <a:rPr lang="en-US" sz="3600" b="1" dirty="0"/>
              <a:t> Matthew 25:40</a:t>
            </a:r>
          </a:p>
          <a:p>
            <a:r>
              <a:rPr lang="en-US" sz="3600" dirty="0"/>
              <a:t> </a:t>
            </a:r>
            <a:r>
              <a:rPr lang="en-US" sz="3600" dirty="0">
                <a:effectLst/>
              </a:rPr>
              <a:t>What we do with or for others is what we do with or for Christ. </a:t>
            </a:r>
            <a:r>
              <a:rPr lang="en-US" sz="3600" b="1" dirty="0"/>
              <a:t>cf. Acts 9:4</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3F3566-3864-4CA8-9DC6-67949CDF9BB5}"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23554" name="Rectangle 2"/>
          <p:cNvSpPr>
            <a:spLocks noGrp="1" noRot="1" noChangeArrowheads="1"/>
          </p:cNvSpPr>
          <p:nvPr>
            <p:ph type="title"/>
          </p:nvPr>
        </p:nvSpPr>
        <p:spPr>
          <a:xfrm>
            <a:off x="457200" y="138252"/>
            <a:ext cx="8229600" cy="1369606"/>
          </a:xfrm>
          <a:noFill/>
        </p:spPr>
        <p:txBody>
          <a:bodyPr>
            <a:spAutoFit/>
          </a:bodyPr>
          <a:lstStyle/>
          <a:p>
            <a:r>
              <a:rPr lang="en-US" sz="4000" b="1" dirty="0">
                <a:solidFill>
                  <a:schemeClr val="tx1"/>
                </a:solidFill>
                <a:effectLst/>
              </a:rPr>
              <a:t>The Reason We Must Do </a:t>
            </a:r>
            <a:br>
              <a:rPr lang="en-US" sz="4000" b="1" dirty="0">
                <a:solidFill>
                  <a:schemeClr val="tx1"/>
                </a:solidFill>
                <a:effectLst/>
              </a:rPr>
            </a:br>
            <a:r>
              <a:rPr lang="en-US" sz="4000" b="1" dirty="0">
                <a:solidFill>
                  <a:schemeClr val="tx1"/>
                </a:solidFill>
                <a:effectLst/>
              </a:rPr>
              <a:t>What We Can.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slide(fromBottom)">
                                      <p:cBhvr>
                                        <p:cTn id="7" dur="500"/>
                                        <p:tgtEl>
                                          <p:spTgt spid="2355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slide(fromBottom)">
                                      <p:cBhvr>
                                        <p:cTn id="12" dur="5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1754326"/>
          </a:xfrm>
        </p:spPr>
        <p:txBody>
          <a:bodyPr>
            <a:spAutoFit/>
          </a:bodyPr>
          <a:lstStyle/>
          <a:p>
            <a:r>
              <a:rPr lang="en-US" sz="3600" b="1" dirty="0"/>
              <a:t>Matthew 25:46</a:t>
            </a:r>
            <a:r>
              <a:rPr lang="en-US" sz="3600" dirty="0"/>
              <a:t>, </a:t>
            </a:r>
            <a:r>
              <a:rPr lang="en-US" sz="3600" i="1" dirty="0"/>
              <a:t>“</a:t>
            </a:r>
            <a:r>
              <a:rPr lang="en-US" sz="3600" b="1" i="1" dirty="0"/>
              <a:t>And these shall go away into eternal punishment: but the righteous into eternal life</a:t>
            </a:r>
            <a:r>
              <a:rPr lang="en-US" sz="3600" i="1" dirty="0"/>
              <a:t>.”</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017332-2B0B-2340-26CB-D7D876E68CB2}"/>
              </a:ext>
            </a:extLst>
          </p:cNvPr>
          <p:cNvSpPr>
            <a:spLocks noGrp="1"/>
          </p:cNvSpPr>
          <p:nvPr>
            <p:ph sz="quarter" idx="1"/>
          </p:nvPr>
        </p:nvSpPr>
        <p:spPr>
          <a:xfrm>
            <a:off x="179110" y="724194"/>
            <a:ext cx="8795208" cy="5801588"/>
          </a:xfrm>
        </p:spPr>
        <p:txBody>
          <a:bodyPr wrap="square">
            <a:spAutoFit/>
          </a:bodyPr>
          <a:lstStyle/>
          <a:p>
            <a:pPr marL="0" indent="0">
              <a:buNone/>
            </a:pPr>
            <a:r>
              <a:rPr lang="en-US" sz="3600" b="1" dirty="0"/>
              <a:t>NOTE:</a:t>
            </a:r>
          </a:p>
          <a:p>
            <a:pPr marL="0" indent="0">
              <a:buNone/>
            </a:pPr>
            <a:r>
              <a:rPr lang="en-US" sz="3200" dirty="0"/>
              <a:t>Jesus warned the multitude about the scribes and Pharisees (Matthew 23:1-36), before He </a:t>
            </a:r>
            <a:r>
              <a:rPr lang="en-US" sz="3200" i="1" dirty="0"/>
              <a:t>“went out of the temple”</a:t>
            </a:r>
            <a:r>
              <a:rPr lang="en-US" sz="3200" dirty="0"/>
              <a:t> (Mark 13:1a)</a:t>
            </a:r>
          </a:p>
          <a:p>
            <a:pPr marL="0" indent="0">
              <a:buNone/>
            </a:pPr>
            <a:r>
              <a:rPr lang="en-US" sz="3200" dirty="0"/>
              <a:t>He taught on the Mount of Olives (Matthew 24:1-26:2) declaring </a:t>
            </a:r>
            <a:r>
              <a:rPr lang="en-US" sz="3200" i="1" dirty="0"/>
              <a:t>“after two days is the Passover” </a:t>
            </a:r>
            <a:r>
              <a:rPr lang="en-US" sz="3200" dirty="0"/>
              <a:t>when the events leading to His death began (Matthew 26:2, 3-5;</a:t>
            </a:r>
            <a:br>
              <a:rPr lang="en-US" sz="3200" dirty="0"/>
            </a:br>
            <a:r>
              <a:rPr lang="en-US" sz="3200" dirty="0"/>
              <a:t>cf. Mark 14:1-2).</a:t>
            </a:r>
          </a:p>
          <a:p>
            <a:pPr>
              <a:buFont typeface="Wingdings" panose="05000000000000000000" pitchFamily="2" charset="2"/>
              <a:buChar char="Ø"/>
            </a:pPr>
            <a:r>
              <a:rPr lang="en-US" sz="3200" dirty="0"/>
              <a:t>If this is Tuesday, after two days would be Thursday, which harmonizes with the time markers offered throughout the different gospel accounts.</a:t>
            </a:r>
          </a:p>
        </p:txBody>
      </p:sp>
    </p:spTree>
    <p:extLst>
      <p:ext uri="{BB962C8B-B14F-4D97-AF65-F5344CB8AC3E}">
        <p14:creationId xmlns:p14="http://schemas.microsoft.com/office/powerpoint/2010/main" val="2029187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4185761"/>
          </a:xfrm>
        </p:spPr>
        <p:txBody>
          <a:bodyPr>
            <a:spAutoFit/>
          </a:bodyPr>
          <a:lstStyle/>
          <a:p>
            <a:pPr>
              <a:buNone/>
            </a:pPr>
            <a:r>
              <a:rPr lang="en-US" sz="3200" b="1" dirty="0"/>
              <a:t>Wednesday</a:t>
            </a:r>
            <a:r>
              <a:rPr lang="en-US" sz="3200" dirty="0"/>
              <a:t>: </a:t>
            </a:r>
            <a:r>
              <a:rPr lang="en-US" sz="3200" i="1" dirty="0"/>
              <a:t>“And every day he was teaching in the temple; and every night he went out, and lodged in the mount that is called Olivet. And all the people came early in the morning to him in the temple, to hear him.”</a:t>
            </a:r>
            <a:r>
              <a:rPr lang="en-US" sz="3200" dirty="0"/>
              <a:t> Luke 21:37-38</a:t>
            </a:r>
          </a:p>
          <a:p>
            <a:pPr>
              <a:buNone/>
            </a:pPr>
            <a:endParaRPr lang="en-US" sz="3200" i="1" dirty="0"/>
          </a:p>
          <a:p>
            <a:pPr>
              <a:buNone/>
            </a:pPr>
            <a:r>
              <a:rPr lang="en-US" sz="3200" dirty="0"/>
              <a:t>NOTE: No specific events of this day and none of the teaching Jesus may have presented in the temple on this occasion are preserved.</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18</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887" y="1536670"/>
            <a:ext cx="8671874" cy="1415772"/>
          </a:xfrm>
          <a:solidFill>
            <a:schemeClr val="accent1"/>
          </a:solidFill>
        </p:spPr>
        <p:txBody>
          <a:bodyPr wrap="square">
            <a:spAutoFit/>
          </a:bodyPr>
          <a:lstStyle/>
          <a:p>
            <a:r>
              <a:rPr lang="en-US" dirty="0">
                <a:solidFill>
                  <a:schemeClr val="tx1"/>
                </a:solidFill>
                <a:effectLst/>
              </a:rPr>
              <a:t>The Last Week Of Jesus’ Life</a:t>
            </a:r>
            <a:br>
              <a:rPr lang="en-US" dirty="0">
                <a:solidFill>
                  <a:schemeClr val="tx1"/>
                </a:solidFill>
                <a:effectLst/>
              </a:rPr>
            </a:br>
            <a:r>
              <a:rPr kumimoji="0" lang="en-US" sz="4300" b="1" i="0" u="none" strike="noStrike" kern="1200" cap="none" spc="0" normalizeH="0" baseline="0" noProof="0" dirty="0">
                <a:ln>
                  <a:noFill/>
                </a:ln>
                <a:solidFill>
                  <a:schemeClr val="tx1"/>
                </a:solidFill>
                <a:effectLst/>
                <a:uLnTx/>
                <a:uFillTx/>
                <a:latin typeface="Lucida Sans Unicode"/>
              </a:rPr>
              <a:t>(Wednesday and Thursday)</a:t>
            </a:r>
            <a:endParaRPr lang="en-US" dirty="0">
              <a:solidFill>
                <a:schemeClr val="tx1"/>
              </a:solidFill>
              <a:effectLst/>
            </a:endParaRPr>
          </a:p>
        </p:txBody>
      </p:sp>
      <p:sp>
        <p:nvSpPr>
          <p:cNvPr id="3" name="Subtitle 2"/>
          <p:cNvSpPr>
            <a:spLocks noGrp="1"/>
          </p:cNvSpPr>
          <p:nvPr>
            <p:ph type="subTitle" idx="1"/>
          </p:nvPr>
        </p:nvSpPr>
        <p:spPr>
          <a:xfrm>
            <a:off x="206901" y="3471247"/>
            <a:ext cx="8839200" cy="1723549"/>
          </a:xfrm>
        </p:spPr>
        <p:txBody>
          <a:bodyPr>
            <a:spAutoFit/>
          </a:bodyPr>
          <a:lstStyle/>
          <a:p>
            <a:r>
              <a:rPr lang="en-US" sz="3200" dirty="0">
                <a:solidFill>
                  <a:schemeClr val="tx1"/>
                </a:solidFill>
              </a:rPr>
              <a:t>Judas’ Plot –</a:t>
            </a:r>
          </a:p>
          <a:p>
            <a:r>
              <a:rPr lang="en-US" sz="3200" dirty="0">
                <a:solidFill>
                  <a:schemeClr val="tx1"/>
                </a:solidFill>
              </a:rPr>
              <a:t>The Passover –</a:t>
            </a:r>
          </a:p>
          <a:p>
            <a:r>
              <a:rPr lang="en-US" sz="3200" dirty="0">
                <a:solidFill>
                  <a:schemeClr val="tx1"/>
                </a:solidFill>
              </a:rPr>
              <a:t>The Lord’s Supper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srgbClr val="FFFFFF"/>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000" b="0" i="0" u="none" strike="noStrike" kern="1200" cap="none" spc="0" normalizeH="0" baseline="0" noProof="0">
              <a:ln>
                <a:noFill/>
              </a:ln>
              <a:solidFill>
                <a:srgbClr val="FFFFFF"/>
              </a:solidFill>
              <a:effectLst/>
              <a:uLnTx/>
              <a:uFillTx/>
              <a:latin typeface="Lucida Sans Unicode"/>
              <a:ea typeface="+mj-ea"/>
              <a:cs typeface="+mj-cs"/>
            </a:endParaRPr>
          </a:p>
        </p:txBody>
      </p:sp>
      <p:sp>
        <p:nvSpPr>
          <p:cNvPr id="5" name="TextBox 4">
            <a:extLst>
              <a:ext uri="{FF2B5EF4-FFF2-40B4-BE49-F238E27FC236}">
                <a16:creationId xmlns:a16="http://schemas.microsoft.com/office/drawing/2014/main" id="{E651B286-017E-5AAD-5894-805175316A95}"/>
              </a:ext>
            </a:extLst>
          </p:cNvPr>
          <p:cNvSpPr txBox="1"/>
          <p:nvPr/>
        </p:nvSpPr>
        <p:spPr>
          <a:xfrm>
            <a:off x="2815571" y="5942638"/>
            <a:ext cx="3546164"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effectLst/>
                <a:uLnTx/>
                <a:uFillTx/>
                <a:latin typeface="Lucida Sans Unicode"/>
                <a:ea typeface="+mn-ea"/>
                <a:cs typeface="+mn-cs"/>
              </a:rPr>
              <a:t>August 10,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7009" y="1447800"/>
            <a:ext cx="7772400" cy="4021614"/>
          </a:xfrm>
        </p:spPr>
        <p:txBody>
          <a:bodyPr>
            <a:spAutoFit/>
          </a:bodyPr>
          <a:lstStyle/>
          <a:p>
            <a:r>
              <a:rPr lang="en-US" sz="3600" b="1" dirty="0"/>
              <a:t>Friday</a:t>
            </a:r>
            <a:r>
              <a:rPr lang="en-US" sz="3600" dirty="0"/>
              <a:t>: Jesus came to </a:t>
            </a:r>
            <a:r>
              <a:rPr lang="en-US" sz="3600" i="1" dirty="0"/>
              <a:t>“</a:t>
            </a:r>
            <a:r>
              <a:rPr lang="en-US" sz="3600" i="1" dirty="0" err="1"/>
              <a:t>Bethphage</a:t>
            </a:r>
            <a:r>
              <a:rPr lang="en-US" sz="3600" i="1" dirty="0"/>
              <a:t> and Bethany at the Mount of Olives”</a:t>
            </a:r>
            <a:r>
              <a:rPr lang="en-US" sz="3600" dirty="0"/>
              <a:t> (Mark 11:1), </a:t>
            </a:r>
            <a:r>
              <a:rPr lang="en-US" sz="3600" i="1" dirty="0"/>
              <a:t>“six days before the Passover” </a:t>
            </a:r>
            <a:r>
              <a:rPr lang="en-US" sz="3600" dirty="0"/>
              <a:t>(John 12:1).</a:t>
            </a:r>
          </a:p>
          <a:p>
            <a:pPr lvl="1"/>
            <a:r>
              <a:rPr lang="en-US" sz="3600" dirty="0"/>
              <a:t> Jesus would not have traveled on the Sabbath more than a </a:t>
            </a:r>
            <a:r>
              <a:rPr lang="en-US" sz="3600" i="1" dirty="0"/>
              <a:t>“Sabbath day’s journey” – </a:t>
            </a:r>
            <a:r>
              <a:rPr lang="en-US" sz="3600" dirty="0"/>
              <a:t>the distance from the Mount of Olives to Jerusalem (Acts 1:12).</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2</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647700"/>
          </a:xfrm>
        </p:spPr>
        <p:txBody>
          <a:bodyPr>
            <a:spAutoFit/>
          </a:bodyPr>
          <a:lstStyle/>
          <a:p>
            <a:pPr>
              <a:buNone/>
            </a:pPr>
            <a:r>
              <a:rPr lang="en-US" sz="2800" b="1" dirty="0"/>
              <a:t>Note: The Leaders Of The Jews Wanted To Kill Jesus. Matthew 26:3-5; Mark 14:1-2</a:t>
            </a:r>
          </a:p>
          <a:p>
            <a:pPr marL="0" indent="0">
              <a:buNone/>
            </a:pPr>
            <a:endParaRPr lang="en-US" sz="2800" i="1" dirty="0"/>
          </a:p>
          <a:p>
            <a:r>
              <a:rPr lang="en-US" sz="2800" b="1" dirty="0"/>
              <a:t>Plot began earlier in the week</a:t>
            </a:r>
            <a:r>
              <a:rPr lang="en-US" sz="2800" dirty="0"/>
              <a:t>. Mark 3:6, </a:t>
            </a:r>
            <a:r>
              <a:rPr lang="en-US" sz="2800" i="1" dirty="0"/>
              <a:t>“And the Pharisees went out, and straightway with the Herodians took counsel against him, how they might destroy him.”</a:t>
            </a:r>
          </a:p>
          <a:p>
            <a:r>
              <a:rPr lang="en-US" sz="2800" dirty="0"/>
              <a:t>Accelerated when Jesus openly claimed God as His Father. John 5:17-18</a:t>
            </a:r>
          </a:p>
          <a:p>
            <a:r>
              <a:rPr lang="en-US" sz="2800" dirty="0"/>
              <a:t>Thought Jesus must be destroyed. John 7:1, 19, 25; 8:37-40</a:t>
            </a:r>
          </a:p>
          <a:p>
            <a:r>
              <a:rPr lang="en-US" sz="2800" dirty="0"/>
              <a:t>Jesus was an immediate threat since the resurrection of Lazarus. (John 11:47-53 – prophecy of Caiaphas);</a:t>
            </a:r>
            <a:br>
              <a:rPr lang="en-US" sz="2800" dirty="0"/>
            </a:br>
            <a:r>
              <a:rPr lang="en-US" sz="2800" dirty="0"/>
              <a:t>cf. Luke 19:47; 20:19</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7579" y="1447800"/>
            <a:ext cx="7772400" cy="2667397"/>
          </a:xfrm>
        </p:spPr>
        <p:txBody>
          <a:bodyPr>
            <a:spAutoFit/>
          </a:bodyPr>
          <a:lstStyle/>
          <a:p>
            <a:r>
              <a:rPr lang="en-US" sz="3200" b="1" dirty="0"/>
              <a:t>Saturday: (The Sabbath Day). </a:t>
            </a:r>
            <a:r>
              <a:rPr lang="en-US" sz="3200" dirty="0"/>
              <a:t>While in Bethany at the house of Simon the Leper</a:t>
            </a:r>
            <a:br>
              <a:rPr lang="en-US" sz="3200" dirty="0"/>
            </a:br>
            <a:r>
              <a:rPr lang="en-US" sz="3200" dirty="0"/>
              <a:t>(Mark 14:3; Matthew 26:6), Mary anointed Jesus’ feet (John 12:3).</a:t>
            </a:r>
          </a:p>
          <a:p>
            <a:pPr lvl="1"/>
            <a:r>
              <a:rPr lang="en-US" sz="3600" dirty="0"/>
              <a:t>Judas rebuked her.</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3</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447800"/>
            <a:ext cx="8851900" cy="5016758"/>
          </a:xfrm>
        </p:spPr>
        <p:txBody>
          <a:bodyPr wrap="square">
            <a:spAutoFit/>
          </a:bodyPr>
          <a:lstStyle/>
          <a:p>
            <a:pPr>
              <a:spcBef>
                <a:spcPts val="0"/>
              </a:spcBef>
              <a:buNone/>
            </a:pPr>
            <a:r>
              <a:rPr lang="en-US" sz="3200" b="1" dirty="0"/>
              <a:t>Sunday: Jesus enters Jerusalem.</a:t>
            </a:r>
            <a:br>
              <a:rPr lang="en-US" sz="3200" b="1" dirty="0"/>
            </a:br>
            <a:r>
              <a:rPr lang="en-US" sz="3200" i="1" dirty="0"/>
              <a:t>“The next day”</a:t>
            </a:r>
            <a:r>
              <a:rPr lang="en-US" sz="3200" dirty="0"/>
              <a:t> (John 12:12-13).</a:t>
            </a:r>
          </a:p>
          <a:p>
            <a:pPr>
              <a:spcBef>
                <a:spcPts val="0"/>
              </a:spcBef>
            </a:pPr>
            <a:r>
              <a:rPr lang="en-US" sz="3200" i="1" dirty="0"/>
              <a:t> </a:t>
            </a:r>
            <a:r>
              <a:rPr lang="en-US" sz="3200" dirty="0"/>
              <a:t>Jesus entered the city on </a:t>
            </a:r>
            <a:r>
              <a:rPr lang="en-US" sz="3200" i="1" dirty="0"/>
              <a:t>“a young colt”</a:t>
            </a:r>
            <a:r>
              <a:rPr lang="en-US" sz="3200" dirty="0"/>
              <a:t> (John 12:14).</a:t>
            </a:r>
          </a:p>
          <a:p>
            <a:pPr lvl="1">
              <a:spcBef>
                <a:spcPts val="0"/>
              </a:spcBef>
            </a:pPr>
            <a:r>
              <a:rPr lang="en-US" sz="3200" dirty="0"/>
              <a:t>Mark 11:9-10, </a:t>
            </a:r>
            <a:r>
              <a:rPr lang="en-US" sz="3200" i="1" dirty="0"/>
              <a:t>“And they that went before, and they that followed, cried, </a:t>
            </a:r>
            <a:r>
              <a:rPr lang="en-US" sz="3200" b="1" i="1" dirty="0"/>
              <a:t>Hosanna; Blessed (is) he that cometh in the name of the Lord: </a:t>
            </a:r>
            <a:r>
              <a:rPr lang="en-US" sz="3200" b="1" i="1" u="sng" dirty="0"/>
              <a:t>Blessed (is) the kingdom that cometh, (the kingdom) of our father David</a:t>
            </a:r>
            <a:r>
              <a:rPr lang="en-US" sz="3200" b="1" i="1" dirty="0"/>
              <a:t>: Hosanna in the highest</a:t>
            </a:r>
            <a:r>
              <a:rPr lang="en-US" sz="3200" i="1" dirty="0"/>
              <a:t>.”</a:t>
            </a:r>
          </a:p>
          <a:p>
            <a:pPr lvl="1">
              <a:spcBef>
                <a:spcPts val="0"/>
              </a:spcBef>
            </a:pPr>
            <a:r>
              <a:rPr lang="en-US" sz="3200" dirty="0"/>
              <a:t>Went into the temple and </a:t>
            </a:r>
            <a:r>
              <a:rPr lang="en-US" sz="3200" i="1" dirty="0"/>
              <a:t>“looked around,” </a:t>
            </a:r>
            <a:r>
              <a:rPr lang="en-US" sz="3200" dirty="0"/>
              <a:t>but </a:t>
            </a:r>
            <a:r>
              <a:rPr lang="en-US" sz="3200" i="1" dirty="0"/>
              <a:t>“it being now eventide” </a:t>
            </a:r>
            <a:r>
              <a:rPr lang="en-US" sz="3200" dirty="0"/>
              <a:t>he returned to Bethany (Mark 11:11).</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4</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447800"/>
            <a:ext cx="8851900" cy="5288627"/>
          </a:xfrm>
        </p:spPr>
        <p:txBody>
          <a:bodyPr wrap="square">
            <a:spAutoFit/>
          </a:bodyPr>
          <a:lstStyle/>
          <a:p>
            <a:pPr>
              <a:buNone/>
            </a:pPr>
            <a:r>
              <a:rPr lang="en-US" sz="3200" b="1" dirty="0"/>
              <a:t>Monday: </a:t>
            </a:r>
            <a:r>
              <a:rPr lang="en-US" sz="3200" dirty="0"/>
              <a:t>On </a:t>
            </a:r>
            <a:r>
              <a:rPr lang="en-US" sz="3200" i="1" dirty="0"/>
              <a:t>“the next day.” </a:t>
            </a:r>
          </a:p>
          <a:p>
            <a:r>
              <a:rPr lang="en-US" sz="3200" dirty="0"/>
              <a:t>He cursed the fig tree. (Mark 11:12)</a:t>
            </a:r>
          </a:p>
          <a:p>
            <a:r>
              <a:rPr lang="en-US" sz="3200" dirty="0"/>
              <a:t>Jesus entered the temple and cast out the merchandisers. Mark 11:15-18</a:t>
            </a:r>
          </a:p>
          <a:p>
            <a:pPr lvl="1"/>
            <a:r>
              <a:rPr lang="en-US" sz="3200" dirty="0"/>
              <a:t>Jesus had cast out the merchandisers early on in His ministry. cf. John 2:13-25</a:t>
            </a:r>
          </a:p>
          <a:p>
            <a:r>
              <a:rPr lang="en-US" sz="3200" dirty="0"/>
              <a:t>Jesus and the disciples return to the mount of olives (Bethany, Matthew 21:17; Luke 21:37), in the evening. </a:t>
            </a:r>
          </a:p>
          <a:p>
            <a:pPr lvl="1"/>
            <a:r>
              <a:rPr lang="en-US" sz="3000" i="1" dirty="0"/>
              <a:t>“When evening had come, He went out of the city.”</a:t>
            </a:r>
            <a:r>
              <a:rPr lang="en-US" sz="3000" dirty="0"/>
              <a:t> </a:t>
            </a:r>
            <a:br>
              <a:rPr lang="en-US" sz="3000" dirty="0"/>
            </a:br>
            <a:r>
              <a:rPr lang="en-US" sz="3000" dirty="0"/>
              <a:t>Mark 11:19 NKJV</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5</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755148"/>
          </a:xfrm>
        </p:spPr>
        <p:txBody>
          <a:bodyPr>
            <a:spAutoFit/>
          </a:bodyPr>
          <a:lstStyle/>
          <a:p>
            <a:pPr>
              <a:buNone/>
            </a:pPr>
            <a:r>
              <a:rPr lang="en-US" sz="3200" b="1" dirty="0"/>
              <a:t>Tuesday: Day of controversy. </a:t>
            </a:r>
            <a:r>
              <a:rPr lang="en-US" sz="3200" i="1" dirty="0"/>
              <a:t>“In the morning” </a:t>
            </a:r>
            <a:r>
              <a:rPr lang="en-US" sz="3200" dirty="0"/>
              <a:t>the fig tree was dried up (Mark 11:20; cf. Matthew 21:18-22). </a:t>
            </a:r>
          </a:p>
          <a:p>
            <a:r>
              <a:rPr lang="en-US" sz="3200" dirty="0"/>
              <a:t>Jesus then </a:t>
            </a:r>
            <a:r>
              <a:rPr lang="en-US" sz="3200" i="1" dirty="0"/>
              <a:t>“came into the temple”</a:t>
            </a:r>
            <a:r>
              <a:rPr lang="en-US" sz="3200" dirty="0"/>
              <a:t> (Matthew 21:23), was questioned about his authority.</a:t>
            </a:r>
          </a:p>
          <a:p>
            <a:r>
              <a:rPr lang="en-US" sz="3200" dirty="0"/>
              <a:t>He told three authority parables. </a:t>
            </a:r>
            <a:br>
              <a:rPr lang="en-US" sz="3200" dirty="0"/>
            </a:br>
            <a:r>
              <a:rPr lang="en-US" sz="3200" dirty="0"/>
              <a:t>(Matthew 21:23-22:14).</a:t>
            </a:r>
          </a:p>
          <a:p>
            <a:r>
              <a:rPr lang="en-US" sz="3200" dirty="0"/>
              <a:t>Jesus then discussed four questions.</a:t>
            </a:r>
            <a:br>
              <a:rPr lang="en-US" sz="3200" dirty="0"/>
            </a:br>
            <a:r>
              <a:rPr lang="en-US" sz="3200" dirty="0"/>
              <a:t>(Matthew 22:15-46) on the </a:t>
            </a:r>
            <a:r>
              <a:rPr lang="en-US" sz="3200" i="1" dirty="0"/>
              <a:t>“same day”</a:t>
            </a:r>
            <a:r>
              <a:rPr lang="en-US" sz="3200" dirty="0"/>
              <a:t> (Matthew 22:23), </a:t>
            </a:r>
            <a:r>
              <a:rPr lang="en-US" sz="3200" i="1" dirty="0"/>
              <a:t>“while he taught in the temple”</a:t>
            </a:r>
            <a:r>
              <a:rPr lang="en-US" sz="3200" dirty="0"/>
              <a:t> (Mark 12:35).</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6</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328928"/>
            <a:ext cx="8851900" cy="5155257"/>
          </a:xfrm>
        </p:spPr>
        <p:txBody>
          <a:bodyPr wrap="square">
            <a:spAutoFit/>
          </a:bodyPr>
          <a:lstStyle/>
          <a:p>
            <a:pPr>
              <a:spcBef>
                <a:spcPts val="0"/>
              </a:spcBef>
              <a:buNone/>
            </a:pPr>
            <a:r>
              <a:rPr lang="en-US" sz="3200" b="1" dirty="0"/>
              <a:t>Tuesday: Day of controversy.</a:t>
            </a:r>
          </a:p>
          <a:p>
            <a:pPr>
              <a:spcBef>
                <a:spcPts val="0"/>
              </a:spcBef>
            </a:pPr>
            <a:r>
              <a:rPr lang="en-US" sz="2700" dirty="0"/>
              <a:t>He warned the multitude about the scribes and Pharisees </a:t>
            </a:r>
            <a:br>
              <a:rPr lang="en-US" sz="2700" dirty="0"/>
            </a:br>
            <a:r>
              <a:rPr lang="en-US" sz="2700" dirty="0"/>
              <a:t>(7 Woes – Matthew 23:1-36), before he </a:t>
            </a:r>
            <a:r>
              <a:rPr lang="en-US" sz="2700" i="1" dirty="0"/>
              <a:t>“went out of the temple”</a:t>
            </a:r>
            <a:r>
              <a:rPr lang="en-US" sz="2700" dirty="0"/>
              <a:t> </a:t>
            </a:r>
            <a:br>
              <a:rPr lang="en-US" sz="2700" dirty="0"/>
            </a:br>
            <a:r>
              <a:rPr lang="en-US" sz="2700" dirty="0"/>
              <a:t>(Mark 13:1a)</a:t>
            </a:r>
          </a:p>
          <a:p>
            <a:pPr>
              <a:spcBef>
                <a:spcPts val="0"/>
              </a:spcBef>
            </a:pPr>
            <a:r>
              <a:rPr lang="en-US" sz="2700" dirty="0"/>
              <a:t>He taught on the Mount of Olives about the destruction of Jerusalem and the judgment. (Matthew 24:1-26:2)</a:t>
            </a:r>
          </a:p>
          <a:p>
            <a:pPr>
              <a:spcBef>
                <a:spcPts val="0"/>
              </a:spcBef>
            </a:pPr>
            <a:r>
              <a:rPr lang="en-US" sz="2700" dirty="0"/>
              <a:t>He declared </a:t>
            </a:r>
            <a:r>
              <a:rPr lang="en-US" sz="2700" i="1" dirty="0"/>
              <a:t>“after two days is the Passover” </a:t>
            </a:r>
            <a:r>
              <a:rPr lang="en-US" sz="2700" dirty="0"/>
              <a:t>when the events leading to His death began (Matthew 26:2-5; cf. Mark 14:1-2). If this is Tuesday, after two days would be Thursday, which harmonizes with the time markers offered throughout the different gospel accounts.</a:t>
            </a:r>
          </a:p>
          <a:p>
            <a:pPr>
              <a:spcBef>
                <a:spcPts val="0"/>
              </a:spcBef>
            </a:pPr>
            <a:r>
              <a:rPr lang="en-US" sz="2700" i="1" dirty="0"/>
              <a:t>“Every night he went out, and lodged in the mount that is called Olivet.”</a:t>
            </a:r>
            <a:r>
              <a:rPr lang="en-US" sz="2700" dirty="0"/>
              <a:t> (Luke 21:37).</a:t>
            </a:r>
          </a:p>
        </p:txBody>
      </p:sp>
      <p:sp>
        <p:nvSpPr>
          <p:cNvPr id="3" name="Slide Number Placeholder 2"/>
          <p:cNvSpPr>
            <a:spLocks noGrp="1"/>
          </p:cNvSpPr>
          <p:nvPr>
            <p:ph type="sldNum" sz="quarter" idx="12"/>
          </p:nvPr>
        </p:nvSpPr>
        <p:spPr/>
        <p:txBody>
          <a:bodyPr/>
          <a:lstStyle/>
          <a:p>
            <a:fld id="{CBBBBBB4-4022-427B-9D6F-D8642599F705}" type="slidenum">
              <a:rPr lang="en-US" smtClean="0">
                <a:solidFill>
                  <a:prstClr val="black"/>
                </a:solidFill>
              </a:rPr>
              <a:pPr/>
              <a:t>7</a:t>
            </a:fld>
            <a:endParaRPr lang="en-US">
              <a:solidFill>
                <a:prstClr val="black"/>
              </a:solidFill>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Review: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228600" y="1778548"/>
            <a:ext cx="8686800" cy="3821559"/>
          </a:xfrm>
        </p:spPr>
        <p:txBody>
          <a:bodyPr>
            <a:spAutoFit/>
          </a:bodyPr>
          <a:lstStyle/>
          <a:p>
            <a:r>
              <a:rPr lang="en-US" sz="3200" dirty="0">
                <a:effectLst/>
              </a:rPr>
              <a:t>Judgment of </a:t>
            </a:r>
            <a:r>
              <a:rPr lang="en-US" sz="3200" b="1" dirty="0"/>
              <a:t>Matthew 25:31-46</a:t>
            </a:r>
            <a:r>
              <a:rPr lang="en-US" sz="3200" dirty="0">
                <a:effectLst/>
              </a:rPr>
              <a:t> reveals ALL NATIONS standing before the throne of Christ.</a:t>
            </a:r>
          </a:p>
          <a:p>
            <a:pPr lvl="1"/>
            <a:r>
              <a:rPr lang="en-US" sz="3200" b="1" dirty="0"/>
              <a:t>cf. Revelation 20:11-13.</a:t>
            </a:r>
          </a:p>
          <a:p>
            <a:r>
              <a:rPr lang="en-US" sz="3200" dirty="0"/>
              <a:t>Some will be saved. </a:t>
            </a:r>
            <a:r>
              <a:rPr lang="en-US" sz="3200" b="1" dirty="0"/>
              <a:t>Matthew 25:34</a:t>
            </a:r>
          </a:p>
          <a:p>
            <a:r>
              <a:rPr lang="en-US" sz="3200" dirty="0"/>
              <a:t>Some will be lost. </a:t>
            </a:r>
            <a:r>
              <a:rPr lang="en-US" sz="3200" b="1" dirty="0"/>
              <a:t>Matthew 25:41</a:t>
            </a:r>
          </a:p>
          <a:p>
            <a:r>
              <a:rPr lang="en-US" sz="3200" dirty="0">
                <a:effectLst/>
              </a:rPr>
              <a:t>Judgment will be according to works.</a:t>
            </a:r>
            <a:br>
              <a:rPr lang="en-US" sz="3200" dirty="0">
                <a:effectLst/>
              </a:rPr>
            </a:br>
            <a:r>
              <a:rPr lang="en-US" sz="3200" b="1" dirty="0"/>
              <a:t>cf. Matthew 25:40, 45; cf. 2 Corinthians 5:10</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958101-6269-49EE-919C-B5D500662C4D}"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2290" name="Rectangle 2"/>
          <p:cNvSpPr>
            <a:spLocks noGrp="1" noRot="1" noChangeArrowheads="1"/>
          </p:cNvSpPr>
          <p:nvPr>
            <p:ph type="title"/>
          </p:nvPr>
        </p:nvSpPr>
        <p:spPr>
          <a:xfrm>
            <a:off x="228600" y="153641"/>
            <a:ext cx="8458200" cy="1369606"/>
          </a:xfrm>
          <a:noFill/>
        </p:spPr>
        <p:txBody>
          <a:bodyPr>
            <a:spAutoFit/>
          </a:bodyPr>
          <a:lstStyle/>
          <a:p>
            <a:r>
              <a:rPr lang="en-US" b="1" dirty="0">
                <a:solidFill>
                  <a:schemeClr val="tx1"/>
                </a:solidFill>
                <a:effectLst/>
              </a:rPr>
              <a:t>THE UNIVERSAL JUDGMENT</a:t>
            </a:r>
            <a:br>
              <a:rPr lang="en-US" b="1" dirty="0">
                <a:solidFill>
                  <a:schemeClr val="tx1"/>
                </a:solidFill>
                <a:effectLst/>
              </a:rPr>
            </a:br>
            <a:r>
              <a:rPr lang="en-US" b="1" dirty="0">
                <a:solidFill>
                  <a:schemeClr val="tx1"/>
                </a:solidFill>
                <a:effectLst/>
              </a:rPr>
              <a:t>Matthew 25:31-46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lide(fromBottom)">
                                      <p:cBhvr>
                                        <p:cTn id="7" dur="500"/>
                                        <p:tgtEl>
                                          <p:spTgt spid="12291">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slide(fromBottom)">
                                      <p:cBhvr>
                                        <p:cTn id="10" dur="500"/>
                                        <p:tgtEl>
                                          <p:spTgt spid="1229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slide(fromBottom)">
                                      <p:cBhvr>
                                        <p:cTn id="15" dur="500"/>
                                        <p:tgtEl>
                                          <p:spTgt spid="1229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2291">
                                            <p:txEl>
                                              <p:pRg st="3" end="3"/>
                                            </p:txEl>
                                          </p:spTgt>
                                        </p:tgtEl>
                                        <p:attrNameLst>
                                          <p:attrName>style.visibility</p:attrName>
                                        </p:attrNameLst>
                                      </p:cBhvr>
                                      <p:to>
                                        <p:strVal val="visible"/>
                                      </p:to>
                                    </p:set>
                                    <p:animEffect transition="in" filter="slide(fromBottom)">
                                      <p:cBhvr>
                                        <p:cTn id="20" dur="500"/>
                                        <p:tgtEl>
                                          <p:spTgt spid="1229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2291">
                                            <p:txEl>
                                              <p:pRg st="4" end="4"/>
                                            </p:txEl>
                                          </p:spTgt>
                                        </p:tgtEl>
                                        <p:attrNameLst>
                                          <p:attrName>style.visibility</p:attrName>
                                        </p:attrNameLst>
                                      </p:cBhvr>
                                      <p:to>
                                        <p:strVal val="visible"/>
                                      </p:to>
                                    </p:set>
                                    <p:animEffect transition="in" filter="slide(fromBottom)">
                                      <p:cBhvr>
                                        <p:cTn id="25" dur="500"/>
                                        <p:tgtEl>
                                          <p:spTgt spid="12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25295" y="1914525"/>
            <a:ext cx="8901874" cy="3908762"/>
          </a:xfrm>
          <a:noFill/>
        </p:spPr>
        <p:txBody>
          <a:bodyPr wrap="square">
            <a:spAutoFit/>
          </a:bodyPr>
          <a:lstStyle/>
          <a:p>
            <a:pPr>
              <a:buNone/>
            </a:pPr>
            <a:r>
              <a:rPr lang="en-US" sz="3600" b="1" u="sng" dirty="0"/>
              <a:t>Some will be lost, but NOT because of</a:t>
            </a:r>
            <a:r>
              <a:rPr lang="en-US" sz="3600" b="1" dirty="0"/>
              <a:t> …</a:t>
            </a:r>
          </a:p>
          <a:p>
            <a:r>
              <a:rPr lang="en-US" sz="3200" dirty="0">
                <a:effectLst/>
              </a:rPr>
              <a:t>A refusal to obey the gospel. </a:t>
            </a:r>
            <a:r>
              <a:rPr lang="en-US" sz="3200" b="1" dirty="0"/>
              <a:t>cf. 2 Thessalonians 1:7-9</a:t>
            </a:r>
            <a:br>
              <a:rPr lang="en-US" sz="3200" dirty="0"/>
            </a:br>
            <a:endParaRPr lang="en-US" sz="3200" b="1" dirty="0"/>
          </a:p>
          <a:p>
            <a:r>
              <a:rPr lang="en-US" sz="3200" dirty="0">
                <a:effectLst/>
              </a:rPr>
              <a:t>The </a:t>
            </a:r>
            <a:r>
              <a:rPr lang="en-US" sz="3200" dirty="0"/>
              <a:t>commission of positive sins. </a:t>
            </a:r>
            <a:r>
              <a:rPr lang="en-US" sz="3200" b="1" dirty="0"/>
              <a:t>Galatians 5:19-21; Revelation 21:8</a:t>
            </a:r>
          </a:p>
          <a:p>
            <a:pPr marL="109728" indent="0">
              <a:buNone/>
            </a:pPr>
            <a:endParaRPr lang="en-US" sz="3200" b="1" dirty="0"/>
          </a:p>
          <a:p>
            <a:r>
              <a:rPr lang="en-US" sz="3200" dirty="0">
                <a:effectLst/>
              </a:rPr>
              <a:t>A failure to confess Christ. </a:t>
            </a:r>
            <a:r>
              <a:rPr lang="en-US" sz="3200" b="1" dirty="0"/>
              <a:t>Matthew 10:32-33</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22F24C0-D7CE-43F6-815E-D31F62BC0825}" type="slidenum">
              <a:rPr kumimoji="0" lang="en-US" sz="1000" b="0" i="0" u="none" strike="noStrike" kern="1200" cap="none" spc="0" normalizeH="0" baseline="0" noProof="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14338" name="Rectangle 2"/>
          <p:cNvSpPr>
            <a:spLocks noGrp="1" noRot="1" noChangeArrowheads="1"/>
          </p:cNvSpPr>
          <p:nvPr>
            <p:ph type="title"/>
          </p:nvPr>
        </p:nvSpPr>
        <p:spPr>
          <a:xfrm>
            <a:off x="457200" y="138252"/>
            <a:ext cx="8229600" cy="1369606"/>
          </a:xfrm>
          <a:noFill/>
        </p:spPr>
        <p:txBody>
          <a:bodyPr>
            <a:spAutoFit/>
          </a:bodyPr>
          <a:lstStyle/>
          <a:p>
            <a:r>
              <a:rPr lang="en-US" sz="4000" dirty="0">
                <a:solidFill>
                  <a:schemeClr val="tx1"/>
                </a:solidFill>
                <a:effectLst/>
              </a:rPr>
              <a:t>“</a:t>
            </a:r>
            <a:r>
              <a:rPr lang="en-US" sz="4000" b="1" dirty="0">
                <a:solidFill>
                  <a:schemeClr val="tx1"/>
                </a:solidFill>
                <a:effectLst/>
              </a:rPr>
              <a:t>YE DID IT NOT</a:t>
            </a:r>
            <a:r>
              <a:rPr lang="en-US" sz="4000" dirty="0">
                <a:solidFill>
                  <a:schemeClr val="tx1"/>
                </a:solidFill>
                <a:effectLst/>
              </a:rPr>
              <a:t>”</a:t>
            </a:r>
            <a:br>
              <a:rPr lang="en-US" sz="4000" b="1" dirty="0">
                <a:solidFill>
                  <a:schemeClr val="tx1"/>
                </a:solidFill>
                <a:effectLst/>
              </a:rPr>
            </a:br>
            <a:r>
              <a:rPr lang="en-US" sz="4000" b="1" dirty="0">
                <a:solidFill>
                  <a:schemeClr val="tx1"/>
                </a:solidFill>
                <a:effectLst/>
              </a:rPr>
              <a:t>Matthew 25:45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slide(fromBottom)">
                                      <p:cBhvr>
                                        <p:cTn id="7" dur="500"/>
                                        <p:tgtEl>
                                          <p:spTgt spid="1433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slide(fromBottom)">
                                      <p:cBhvr>
                                        <p:cTn id="12" dur="500"/>
                                        <p:tgtEl>
                                          <p:spTgt spid="1433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4339">
                                            <p:txEl>
                                              <p:pRg st="4" end="4"/>
                                            </p:txEl>
                                          </p:spTgt>
                                        </p:tgtEl>
                                        <p:attrNameLst>
                                          <p:attrName>style.visibility</p:attrName>
                                        </p:attrNameLst>
                                      </p:cBhvr>
                                      <p:to>
                                        <p:strVal val="visible"/>
                                      </p:to>
                                    </p:set>
                                    <p:animEffect transition="in" filter="slide(fromBottom)">
                                      <p:cBhvr>
                                        <p:cTn id="17" dur="5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2"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236</TotalTime>
  <Words>1366</Words>
  <Application>Microsoft Office PowerPoint</Application>
  <PresentationFormat>On-screen Show (4:3)</PresentationFormat>
  <Paragraphs>121</Paragraphs>
  <Slides>20</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Calibri</vt:lpstr>
      <vt:lpstr>Franklin Gothic Book</vt:lpstr>
      <vt:lpstr>Lucida Sans Unicode</vt:lpstr>
      <vt:lpstr>Perpetua</vt:lpstr>
      <vt:lpstr>Tahoma</vt:lpstr>
      <vt:lpstr>Wingdings</vt:lpstr>
      <vt:lpstr>Wingdings 2</vt:lpstr>
      <vt:lpstr>Wingdings 3</vt:lpstr>
      <vt:lpstr>1_Theme10</vt:lpstr>
      <vt:lpstr>The Last Week Of Jesus’ Life (Tuesday, Wednesday, and Thursday)</vt:lpstr>
      <vt:lpstr>Review:</vt:lpstr>
      <vt:lpstr>Review:</vt:lpstr>
      <vt:lpstr>Review:</vt:lpstr>
      <vt:lpstr>Review:</vt:lpstr>
      <vt:lpstr>Review:</vt:lpstr>
      <vt:lpstr>Review:</vt:lpstr>
      <vt:lpstr>THE UNIVERSAL JUDGMENT Matthew 25:31-46</vt:lpstr>
      <vt:lpstr>“YE DID IT NOT” Matthew 25:45</vt:lpstr>
      <vt:lpstr>“YE DID IT NOT” Matthew 25:45</vt:lpstr>
      <vt:lpstr>“YE DID IT NOT” Matthew 25:45</vt:lpstr>
      <vt:lpstr>The Reason For Our Failure To Do What We Can</vt:lpstr>
      <vt:lpstr>The Reason For Our Failure To Do What We Can.</vt:lpstr>
      <vt:lpstr>The Reason We Must Do  What We Can.</vt:lpstr>
      <vt:lpstr>The Reason We Must Do  What We Can.</vt:lpstr>
      <vt:lpstr>PowerPoint Presentation</vt:lpstr>
      <vt:lpstr>PowerPoint Presentation</vt:lpstr>
      <vt:lpstr>Review:</vt:lpstr>
      <vt:lpstr>The Last Week Of Jesus’ Life (Wednesday and Thursday)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Week  Of Jesus’ Life (Tuesday, Wednesday and Thursday)</dc:title>
  <dc:creator>mgalloway2715@gmail.com</dc:creator>
  <cp:lastModifiedBy>Richard Lidh</cp:lastModifiedBy>
  <cp:revision>21</cp:revision>
  <cp:lastPrinted>2022-08-13T01:09:27Z</cp:lastPrinted>
  <dcterms:created xsi:type="dcterms:W3CDTF">2022-08-10T17:36:18Z</dcterms:created>
  <dcterms:modified xsi:type="dcterms:W3CDTF">2022-08-13T01:10:37Z</dcterms:modified>
</cp:coreProperties>
</file>